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1"/>
    <p:sldMasterId id="2147483673" r:id="rId2"/>
  </p:sldMasterIdLst>
  <p:notesMasterIdLst>
    <p:notesMasterId r:id="rId17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8" r:id="rId14"/>
    <p:sldId id="270" r:id="rId15"/>
    <p:sldId id="272" r:id="rId16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Lato" panose="020F0502020204030203" pitchFamily="34" charset="77"/>
      <p:regular r:id="rId22"/>
      <p:bold r:id="rId23"/>
      <p:italic r:id="rId24"/>
      <p:boldItalic r:id="rId25"/>
    </p:embeddedFont>
    <p:embeddedFont>
      <p:font typeface="Montserrat" pitchFamily="2" charset="77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>
      <p:cViewPr varScale="1">
        <p:scale>
          <a:sx n="161" d="100"/>
          <a:sy n="161" d="100"/>
        </p:scale>
        <p:origin x="784" y="20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1.xml"/><Relationship Id="rId21" Type="http://schemas.openxmlformats.org/officeDocument/2006/relationships/font" Target="fonts/font4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7.fntdata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10" Type="http://schemas.openxmlformats.org/officeDocument/2006/relationships/slide" Target="slides/slide8.xml"/><Relationship Id="rId19" Type="http://schemas.openxmlformats.org/officeDocument/2006/relationships/font" Target="fonts/font2.fntdata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presProps" Target="presProps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584afe703b_0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584afe703b_0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587396d4a0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587396d4a0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584afe703b_0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584afe703b_0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584afe703b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584afe703b_0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584afe703b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584afe703b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Although without rigorous proof, the paper hypothesizes mode collapse due to the min max game converging to a bad local equilibria in non-entirely convex games. To counter this effect, the paper suggests the use of gradient penalty points through a gradient penalty scheme called DRAGAN (Deep Regret Analytic Generative Adversarial Networks). </a:t>
            </a:r>
            <a:endParaRPr sz="1200"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587396d4a0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587396d4a0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584afe703b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584afe703b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587396d4a0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587396d4a0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587396d4a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587396d4a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587396d4a0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587396d4a0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587396d4a0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587396d4a0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587396d4a0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587396d4a0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Weight mover is probabilistic because it depends on the weight of the dirt and the distance it needs to cover.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11111"/>
                </a:solidFill>
                <a:highlight>
                  <a:srgbClr val="FDFDFD"/>
                </a:highlight>
              </a:rPr>
              <a:t>When manifolds are disjoint, we are always capable of finding a perfect discriminator that separates real and fake samples 100% correctly. </a:t>
            </a:r>
            <a:endParaRPr sz="1200">
              <a:solidFill>
                <a:srgbClr val="111111"/>
              </a:solidFill>
              <a:highlight>
                <a:srgbClr val="FDFDFD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111111"/>
              </a:solidFill>
              <a:highlight>
                <a:srgbClr val="FDFDFD"/>
              </a:highlight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587396d4a0_3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587396d4a0_3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b="1">
                <a:solidFill>
                  <a:srgbClr val="222222"/>
                </a:solidFill>
                <a:highlight>
                  <a:srgbClr val="FFFFFF"/>
                </a:highlight>
              </a:rPr>
              <a:t>Infimum- </a:t>
            </a:r>
            <a:r>
              <a:rPr lang="en" sz="1050" i="1">
                <a:solidFill>
                  <a:srgbClr val="222222"/>
                </a:solidFill>
                <a:highlight>
                  <a:srgbClr val="FFFFFF"/>
                </a:highlight>
              </a:rPr>
              <a:t>greatest lower bound</a:t>
            </a:r>
            <a:endParaRPr sz="1050" i="1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b="1">
                <a:solidFill>
                  <a:srgbClr val="222222"/>
                </a:solidFill>
                <a:highlight>
                  <a:srgbClr val="FFFFFF"/>
                </a:highlight>
              </a:rPr>
              <a:t>Supremum- least upper bound</a:t>
            </a:r>
            <a:endParaRPr sz="1050" i="1">
              <a:solidFill>
                <a:srgbClr val="222222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587396d4a0_3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587396d4a0_3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name="adj" fmla="val 0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name="adj" fmla="val 58774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" name="Google Shape;125;p11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7" name="Google Shape;12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>
  <p:cSld name="TITLE_1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13"/>
          <p:cNvSpPr txBox="1">
            <a:spLocks noGrp="1"/>
          </p:cNvSpPr>
          <p:nvPr>
            <p:ph type="ctrTitle"/>
          </p:nvPr>
        </p:nvSpPr>
        <p:spPr>
          <a:xfrm>
            <a:off x="685800" y="743850"/>
            <a:ext cx="57969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5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name="adj" fmla="val 0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9" name="Google Shape;139;p15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40" name="Google Shape;140;p15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15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name="adj" fmla="val 58774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5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15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4" name="Google Shape;144;p15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45" name="Google Shape;145;p15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46" name="Google Shape;146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" name="Google Shape;148;p16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49" name="Google Shape;149;p16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6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6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6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6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6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6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16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16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16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16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16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16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16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16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16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16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16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7" name="Google Shape;167;p16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0" name="Google Shape;170;p1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71" name="Google Shape;171;p1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1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3" name="Google Shape;173;p1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74" name="Google Shape;174;p17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75" name="Google Shape;175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" name="Google Shape;177;p1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78" name="Google Shape;178;p1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1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0" name="Google Shape;180;p1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81" name="Google Shape;181;p18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82" name="Google Shape;182;p18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83" name="Google Shape;183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5" name="Google Shape;185;p1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86" name="Google Shape;186;p1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1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8" name="Google Shape;188;p1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89" name="Google Shape;189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1" name="Google Shape;191;p2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92" name="Google Shape;192;p2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2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4" name="Google Shape;194;p2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95" name="Google Shape;195;p20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96" name="Google Shape;196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8" name="Google Shape;198;p2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99" name="Google Shape;199;p2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2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2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2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2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2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2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2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2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2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2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2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2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2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2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2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2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2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7" name="Google Shape;217;p21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8" name="Google Shape;218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" name="Google Shape;39;p3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0" name="Google Shape;220;p2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1" name="Google Shape;221;p2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2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3" name="Google Shape;223;p22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24" name="Google Shape;224;p22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225" name="Google Shape;225;p22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26" name="Google Shape;226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" name="Google Shape;228;p2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229" name="Google Shape;229;p2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2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1" name="Google Shape;231;p23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232" name="Google Shape;232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4" name="Google Shape;234;p2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35" name="Google Shape;235;p2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2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2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2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2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2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2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2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2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2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2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2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2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2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2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2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2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2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3" name="Google Shape;253;p24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54" name="Google Shape;254;p24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55" name="Google Shape;255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>
  <p:cSld name="TITLE_1"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Google Shape;259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26"/>
          <p:cNvSpPr txBox="1">
            <a:spLocks noGrp="1"/>
          </p:cNvSpPr>
          <p:nvPr>
            <p:ph type="ctrTitle"/>
          </p:nvPr>
        </p:nvSpPr>
        <p:spPr>
          <a:xfrm>
            <a:off x="685800" y="743850"/>
            <a:ext cx="57969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6" name="Google Shape;46;p4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" name="Google Shape;60;p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1" name="Google Shape;61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7" name="Google Shape;67;p7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8" name="Google Shape;6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" name="Google Shape;89;p8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9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6" name="Google Shape;96;p9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97" name="Google Shape;97;p9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10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4" name="Google Shape;10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ransition>
    <p:fade thruBlk="1"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35" name="Google Shape;135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36" name="Google Shape;136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</p:sldLayoutIdLst>
  <p:transition>
    <p:fade thruBlk="1"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5.gi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ompact_space" TargetMode="External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6.png"/><Relationship Id="rId5" Type="http://schemas.openxmlformats.org/officeDocument/2006/relationships/hyperlink" Target="https://en.wikipedia.org/wiki/Linear_topological_space" TargetMode="External"/><Relationship Id="rId4" Type="http://schemas.openxmlformats.org/officeDocument/2006/relationships/hyperlink" Target="https://en.wikipedia.org/wiki/Convex_set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7"/>
          <p:cNvSpPr txBox="1">
            <a:spLocks noGrp="1"/>
          </p:cNvSpPr>
          <p:nvPr>
            <p:ph type="ctrTitle"/>
          </p:nvPr>
        </p:nvSpPr>
        <p:spPr>
          <a:xfrm>
            <a:off x="781800" y="3231625"/>
            <a:ext cx="67776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Study of Generative Adversarial Networks(GANs)</a:t>
            </a:r>
            <a:endParaRPr sz="200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Penny Brant, Nathan Sun</a:t>
            </a:r>
            <a:endParaRPr sz="2000"/>
          </a:p>
        </p:txBody>
      </p:sp>
      <p:sp>
        <p:nvSpPr>
          <p:cNvPr id="266" name="Google Shape;266;p27"/>
          <p:cNvSpPr txBox="1"/>
          <p:nvPr/>
        </p:nvSpPr>
        <p:spPr>
          <a:xfrm>
            <a:off x="697300" y="3918925"/>
            <a:ext cx="46983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accent6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7" name="Google Shape;267;p27"/>
          <p:cNvSpPr txBox="1">
            <a:spLocks noGrp="1"/>
          </p:cNvSpPr>
          <p:nvPr>
            <p:ph type="ctrTitle"/>
          </p:nvPr>
        </p:nvSpPr>
        <p:spPr>
          <a:xfrm>
            <a:off x="781800" y="911850"/>
            <a:ext cx="57969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Makes </a:t>
            </a:r>
            <a:r>
              <a:rPr lang="en">
                <a:solidFill>
                  <a:schemeClr val="lt2"/>
                </a:solidFill>
              </a:rPr>
              <a:t>CREATIVITY</a:t>
            </a:r>
            <a:r>
              <a:rPr lang="en">
                <a:solidFill>
                  <a:schemeClr val="accent6"/>
                </a:solidFill>
              </a:rPr>
              <a:t>?</a:t>
            </a:r>
            <a:endParaRPr>
              <a:solidFill>
                <a:schemeClr val="accent6"/>
              </a:solidFill>
            </a:endParaRPr>
          </a:p>
        </p:txBody>
      </p:sp>
      <p:pic>
        <p:nvPicPr>
          <p:cNvPr id="268" name="Google Shape;26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59525" y="911850"/>
            <a:ext cx="2133600" cy="213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6"/>
          <p:cNvSpPr txBox="1">
            <a:spLocks noGrp="1"/>
          </p:cNvSpPr>
          <p:nvPr>
            <p:ph type="ctrTitle"/>
          </p:nvPr>
        </p:nvSpPr>
        <p:spPr>
          <a:xfrm>
            <a:off x="685800" y="743850"/>
            <a:ext cx="73695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Implementations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3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First Step: GAN</a:t>
            </a:r>
            <a:endParaRPr/>
          </a:p>
        </p:txBody>
      </p:sp>
      <p:pic>
        <p:nvPicPr>
          <p:cNvPr id="345" name="Google Shape;34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3650" y="1178712"/>
            <a:ext cx="2290726" cy="3400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82551" y="1113488"/>
            <a:ext cx="3444837" cy="353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3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WGAN</a:t>
            </a:r>
            <a:endParaRPr/>
          </a:p>
        </p:txBody>
      </p:sp>
      <p:sp>
        <p:nvSpPr>
          <p:cNvPr id="360" name="Google Shape;360;p39"/>
          <p:cNvSpPr txBox="1">
            <a:spLocks noGrp="1"/>
          </p:cNvSpPr>
          <p:nvPr>
            <p:ph type="body" idx="1"/>
          </p:nvPr>
        </p:nvSpPr>
        <p:spPr>
          <a:xfrm>
            <a:off x="1297500" y="10460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WGAN proposes a new cost function using Wasserstein distance that has a smoother gradient everywhere. </a:t>
            </a:r>
            <a:endParaRPr/>
          </a:p>
          <a:p>
            <a:pPr marL="457200" lvl="0" indent="-311150" algn="l" rtl="0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Lipschitz constraint restricts the weights of the discriminator, determined by hyperparameters.</a:t>
            </a:r>
            <a:endParaRPr/>
          </a:p>
          <a:p>
            <a:pPr marL="457200" lvl="0" indent="-311150" algn="l" rtl="0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One way to enforce the constraint is through clipping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Fixes mode collapse</a:t>
            </a:r>
            <a:endParaRPr/>
          </a:p>
          <a:p>
            <a:pPr marL="4572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361" name="Google Shape;36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6800" y="2960843"/>
            <a:ext cx="3399975" cy="2001632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4109650"/>
            <a:ext cx="2505075" cy="80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41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Train Your DRAGAN</a:t>
            </a:r>
            <a:endParaRPr/>
          </a:p>
        </p:txBody>
      </p:sp>
      <p:sp>
        <p:nvSpPr>
          <p:cNvPr id="376" name="Google Shape;376;p41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DRAGAN- Deep Regret Analytical Generative Adversarial Network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Implements a gradient penalty scheme, which penalizes the model if the gradient norm moves away from its target norm value 1.</a:t>
            </a:r>
            <a:endParaRPr/>
          </a:p>
          <a:p>
            <a:pPr marL="914400" lvl="1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Instead of clipping, DRAGAN uses GP to enforce the Lipschitz constraint.</a:t>
            </a:r>
            <a:endParaRPr sz="1300"/>
          </a:p>
          <a:p>
            <a:pPr marL="457200" lvl="0" indent="-311150" algn="l" rtl="0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Enhances training stability- better convergence</a:t>
            </a:r>
            <a:endParaRPr/>
          </a:p>
        </p:txBody>
      </p:sp>
      <p:pic>
        <p:nvPicPr>
          <p:cNvPr id="377" name="Google Shape;377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68675" y="0"/>
            <a:ext cx="3575323" cy="113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85300" y="3510447"/>
            <a:ext cx="6258700" cy="1633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43"/>
          <p:cNvSpPr txBox="1">
            <a:spLocks noGrp="1"/>
          </p:cNvSpPr>
          <p:nvPr>
            <p:ph type="ctrTitle"/>
          </p:nvPr>
        </p:nvSpPr>
        <p:spPr>
          <a:xfrm>
            <a:off x="685800" y="535875"/>
            <a:ext cx="75534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 For Watching!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accent6"/>
              </a:solidFill>
            </a:endParaRPr>
          </a:p>
        </p:txBody>
      </p:sp>
      <p:sp>
        <p:nvSpPr>
          <p:cNvPr id="392" name="Google Shape;392;p43"/>
          <p:cNvSpPr txBox="1"/>
          <p:nvPr/>
        </p:nvSpPr>
        <p:spPr>
          <a:xfrm>
            <a:off x="720100" y="2571750"/>
            <a:ext cx="4911600" cy="20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Thanks for being in this amazing course with us, and special thanks to Ms. Brockmyre and the CS department which made this class possible.</a:t>
            </a:r>
            <a:endParaRPr sz="2500" b="1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8"/>
          <p:cNvSpPr txBox="1">
            <a:spLocks noGrp="1"/>
          </p:cNvSpPr>
          <p:nvPr>
            <p:ph type="title"/>
          </p:nvPr>
        </p:nvSpPr>
        <p:spPr>
          <a:xfrm>
            <a:off x="1297500" y="473725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GANs?</a:t>
            </a:r>
            <a:endParaRPr/>
          </a:p>
        </p:txBody>
      </p:sp>
      <p:sp>
        <p:nvSpPr>
          <p:cNvPr id="274" name="Google Shape;274;p28"/>
          <p:cNvSpPr txBox="1">
            <a:spLocks noGrp="1"/>
          </p:cNvSpPr>
          <p:nvPr>
            <p:ph type="body" idx="1"/>
          </p:nvPr>
        </p:nvSpPr>
        <p:spPr>
          <a:xfrm>
            <a:off x="1297500" y="11161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Many Applications</a:t>
            </a:r>
            <a:endParaRPr sz="180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 dirty="0"/>
              <a:t>Text to image in assistive tech</a:t>
            </a:r>
            <a:endParaRPr sz="1800"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 dirty="0"/>
              <a:t>Generating CAPTCHA Images and cryptography in security</a:t>
            </a:r>
            <a:endParaRPr sz="1800"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 dirty="0"/>
              <a:t>Super-resolution</a:t>
            </a:r>
            <a:endParaRPr sz="1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dirty="0"/>
              <a:t>One of the fastest growing fields in AI/ML</a:t>
            </a:r>
            <a:endParaRPr sz="1800"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 dirty="0"/>
              <a:t>2000+ papers written between 2014(first paper published) till today</a:t>
            </a:r>
            <a:endParaRPr sz="1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dirty="0"/>
              <a:t>Center of many technology ethical debates</a:t>
            </a:r>
            <a:endParaRPr sz="1800"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 dirty="0"/>
              <a:t>Is creativity an inherent human characteristic?</a:t>
            </a:r>
            <a:endParaRPr sz="1800"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 dirty="0"/>
              <a:t>Deep Fakes and political polarization</a:t>
            </a:r>
            <a:endParaRPr sz="1800"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accent6"/>
                </a:solidFill>
              </a:rPr>
              <a:t>We felt that learning about GANs would gain us insights to many of the above.</a:t>
            </a:r>
            <a:endParaRPr sz="1800" dirty="0">
              <a:solidFill>
                <a:schemeClr val="accent6"/>
              </a:solidFill>
            </a:endParaRPr>
          </a:p>
        </p:txBody>
      </p:sp>
      <p:pic>
        <p:nvPicPr>
          <p:cNvPr id="275" name="Google Shape;27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74997" y="60350"/>
            <a:ext cx="1740850" cy="174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</a:t>
            </a:r>
            <a:endParaRPr/>
          </a:p>
        </p:txBody>
      </p:sp>
      <p:sp>
        <p:nvSpPr>
          <p:cNvPr id="281" name="Google Shape;281;p29"/>
          <p:cNvSpPr txBox="1">
            <a:spLocks noGrp="1"/>
          </p:cNvSpPr>
          <p:nvPr>
            <p:ph type="body" idx="1"/>
          </p:nvPr>
        </p:nvSpPr>
        <p:spPr>
          <a:xfrm>
            <a:off x="1333225" y="1053200"/>
            <a:ext cx="7038900" cy="2911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Created in 2014 by Goodfellow et. al.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Idea of pitting the generator against the discriminator until the generated data is indistinguishable from the real data.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Are now hundreds of different types of GANs.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Ex. WGAN, DRAGAN, DCGAN, bicycleGAN, VEEGAN</a:t>
            </a:r>
            <a:endParaRPr>
              <a:highlight>
                <a:srgbClr val="B7B7B7"/>
              </a:highlight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Common problems - mode collapse &amp; vanishing gradient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The generator collapses to a setting where it always produces the same outputs 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It fails to learn to represent the complex real-world data distribution and gets stuck in a small space with extremely low variety.</a:t>
            </a:r>
            <a:endParaRPr/>
          </a:p>
          <a:p>
            <a:pPr marL="9144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>
              <a:highlight>
                <a:srgbClr val="999999"/>
              </a:highlight>
            </a:endParaRPr>
          </a:p>
        </p:txBody>
      </p:sp>
      <p:pic>
        <p:nvPicPr>
          <p:cNvPr id="282" name="Google Shape;28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7038" y="3271775"/>
            <a:ext cx="5210175" cy="139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41650" y="0"/>
            <a:ext cx="1502350" cy="1502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Final Project</a:t>
            </a:r>
            <a:endParaRPr/>
          </a:p>
        </p:txBody>
      </p:sp>
      <p:sp>
        <p:nvSpPr>
          <p:cNvPr id="289" name="Google Shape;289;p30"/>
          <p:cNvSpPr txBox="1">
            <a:spLocks noGrp="1"/>
          </p:cNvSpPr>
          <p:nvPr>
            <p:ph type="body" idx="1"/>
          </p:nvPr>
        </p:nvSpPr>
        <p:spPr>
          <a:xfrm>
            <a:off x="1297500" y="119960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Calibri"/>
              <a:buAutoNum type="arabicPeriod"/>
            </a:pPr>
            <a:r>
              <a:rPr lang="en" sz="180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Literature Review: </a:t>
            </a:r>
            <a:endParaRPr sz="1800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AutoNum type="alphaLcPeriod"/>
            </a:pPr>
            <a:r>
              <a:rPr lang="en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The original GAN paper, and general math papers associated with GANs.(3 papers)</a:t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AutoNum type="alphaLcPeriod"/>
            </a:pPr>
            <a:r>
              <a:rPr lang="en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Papers on specific implementations, highlights which we implemented.(4 papers)</a:t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Calibri"/>
              <a:buAutoNum type="arabicPeriod"/>
            </a:pPr>
            <a:r>
              <a:rPr lang="en" sz="180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Implementation of the following models:</a:t>
            </a:r>
            <a:endParaRPr sz="1800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AutoNum type="alphaLcPeriod"/>
            </a:pPr>
            <a:r>
              <a:rPr lang="en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GAN(Generative Adversarial Network)</a:t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AutoNum type="alphaLcPeriod"/>
            </a:pPr>
            <a:r>
              <a:rPr lang="en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WGAN(Wasserstein GAN) - GAN with Wasserstein Distance</a:t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AutoNum type="alphaLcPeriod"/>
            </a:pPr>
            <a:r>
              <a:rPr lang="en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DRAGAN(Deep Regret Analytic Generative Adversarial Networks) - GAN with no regret algorithm</a:t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1"/>
          <p:cNvSpPr txBox="1">
            <a:spLocks noGrp="1"/>
          </p:cNvSpPr>
          <p:nvPr>
            <p:ph type="ctrTitle"/>
          </p:nvPr>
        </p:nvSpPr>
        <p:spPr>
          <a:xfrm>
            <a:off x="685800" y="743850"/>
            <a:ext cx="57969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Lit Review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2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Zero Sum Min-Max Game</a:t>
            </a:r>
            <a:endParaRPr>
              <a:solidFill>
                <a:schemeClr val="accent1"/>
              </a:solidFill>
            </a:endParaRPr>
          </a:p>
        </p:txBody>
      </p:sp>
      <p:pic>
        <p:nvPicPr>
          <p:cNvPr id="300" name="Google Shape;30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7500" y="1424913"/>
            <a:ext cx="2631575" cy="654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19300" y="1451200"/>
            <a:ext cx="3963214" cy="60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61950" y="2144350"/>
            <a:ext cx="5538951" cy="2096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3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Wasserstein Distance</a:t>
            </a:r>
            <a:endParaRPr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p33"/>
          <p:cNvSpPr txBox="1"/>
          <p:nvPr/>
        </p:nvSpPr>
        <p:spPr>
          <a:xfrm>
            <a:off x="462775" y="1032425"/>
            <a:ext cx="4452000" cy="113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●"/>
            </a:pPr>
            <a:r>
              <a:rPr lang="en" sz="1600">
                <a:latin typeface="Calibri"/>
                <a:ea typeface="Calibri"/>
                <a:cs typeface="Calibri"/>
                <a:sym typeface="Calibri"/>
              </a:rPr>
              <a:t>Wasserstein Distance/ Earth Mover’s distance 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○"/>
            </a:pPr>
            <a:r>
              <a:rPr lang="en" sz="1600">
                <a:latin typeface="Calibri"/>
                <a:ea typeface="Calibri"/>
                <a:cs typeface="Calibri"/>
                <a:sym typeface="Calibri"/>
              </a:rPr>
              <a:t>measure of the distance between two probability distributions.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●"/>
            </a:pPr>
            <a:r>
              <a:rPr lang="en" sz="1600">
                <a:latin typeface="Calibri"/>
                <a:ea typeface="Calibri"/>
                <a:cs typeface="Calibri"/>
                <a:sym typeface="Calibri"/>
              </a:rPr>
              <a:t>Wasserstein Distance Cost Function: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9" name="Google Shape;30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2100" y="5487950"/>
            <a:ext cx="5595149" cy="113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1763" y="1972525"/>
            <a:ext cx="2908774" cy="55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4513" y="3073919"/>
            <a:ext cx="4303274" cy="419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05700" y="2995875"/>
            <a:ext cx="2695474" cy="171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014863" y="1723175"/>
            <a:ext cx="2518850" cy="927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3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437013" y="2072900"/>
            <a:ext cx="1240531" cy="350150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33"/>
          <p:cNvSpPr txBox="1"/>
          <p:nvPr/>
        </p:nvSpPr>
        <p:spPr>
          <a:xfrm>
            <a:off x="5014875" y="603825"/>
            <a:ext cx="3936900" cy="17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When p distributions are disjointed manifolds only Wasserstein metric provides smooth measure. 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6" name="Google Shape;316;p3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835688" y="3544075"/>
            <a:ext cx="1460925" cy="1460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3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GAN Convergence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322" name="Google Shape;322;p34"/>
          <p:cNvSpPr txBox="1">
            <a:spLocks noGrp="1"/>
          </p:cNvSpPr>
          <p:nvPr>
            <p:ph type="body" idx="1"/>
          </p:nvPr>
        </p:nvSpPr>
        <p:spPr>
          <a:xfrm>
            <a:off x="1297500" y="1188925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Mode Collapse is hypothesized to be due to min-max game converging towards a bad local minima.</a:t>
            </a:r>
            <a:endParaRPr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Let V be a </a:t>
            </a:r>
            <a:r>
              <a:rPr lang="en" sz="1200">
                <a:solidFill>
                  <a:srgbClr val="000000"/>
                </a:solidFill>
                <a:uFill>
                  <a:noFill/>
                </a:uFill>
                <a:latin typeface="Calibri"/>
                <a:ea typeface="Calibri"/>
                <a:cs typeface="Calibri"/>
                <a:sym typeface="Calibri"/>
                <a:hlinkClick r:id="rId3"/>
              </a:rPr>
              <a:t>compact</a:t>
            </a:r>
            <a:r>
              <a:rPr lang="en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1200">
                <a:solidFill>
                  <a:srgbClr val="000000"/>
                </a:solidFill>
                <a:uFill>
                  <a:noFill/>
                </a:uFill>
                <a:latin typeface="Calibri"/>
                <a:ea typeface="Calibri"/>
                <a:cs typeface="Calibri"/>
                <a:sym typeface="Calibri"/>
                <a:hlinkClick r:id="rId4"/>
              </a:rPr>
              <a:t>convex</a:t>
            </a:r>
            <a:r>
              <a:rPr lang="en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subset of a </a:t>
            </a:r>
            <a:r>
              <a:rPr lang="en" sz="1200">
                <a:solidFill>
                  <a:srgbClr val="000000"/>
                </a:solidFill>
                <a:uFill>
                  <a:noFill/>
                </a:uFill>
                <a:latin typeface="Calibri"/>
                <a:ea typeface="Calibri"/>
                <a:cs typeface="Calibri"/>
                <a:sym typeface="Calibri"/>
                <a:hlinkClick r:id="rId5"/>
              </a:rPr>
              <a:t>linear topological space</a:t>
            </a:r>
            <a:r>
              <a:rPr lang="en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. Let J(D, G) denote the convex cost of the discriminator with respect to an almost ideal generator. </a:t>
            </a:r>
            <a:endParaRPr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04800" algn="l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AutoNum type="arabicPeriod"/>
            </a:pPr>
            <a:r>
              <a:rPr lang="en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J(G) is compact quasiconvex function across the domain of n-th dimension space</a:t>
            </a:r>
            <a:endParaRPr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AutoNum type="arabicPeriod"/>
            </a:pPr>
            <a:r>
              <a:rPr lang="en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J(D) is compact quasi concave function across domain of m-th dimension space</a:t>
            </a:r>
            <a:endParaRPr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According to Sion’s theorem, f(x) X f(y), f(x, y) is a convex function in its first argument and concave in its second argument. Using standard argument, it could be conjectured that:</a:t>
            </a:r>
            <a:endParaRPr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Which suggests that a local convex equilibrium is exists in the min-max game.</a:t>
            </a:r>
            <a:endParaRPr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3" name="Google Shape;323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24100" y="1245000"/>
            <a:ext cx="4276725" cy="40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838225" y="3835250"/>
            <a:ext cx="2989825" cy="48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No Regret Algorithm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330" name="Google Shape;330;p35"/>
          <p:cNvSpPr txBox="1">
            <a:spLocks noGrp="1"/>
          </p:cNvSpPr>
          <p:nvPr>
            <p:ph type="body" idx="1"/>
          </p:nvPr>
        </p:nvSpPr>
        <p:spPr>
          <a:xfrm>
            <a:off x="1297500" y="1188925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Given a convex set of cost functions L1, L2….belonging to real numbers and an algorithm that selects the different loss functions L(x), the regret function is defined as below:</a:t>
            </a:r>
            <a:endParaRPr sz="11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1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Let V denote the cost at equilibrium, </a:t>
            </a:r>
            <a:endParaRPr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The behavior of the regret algorithm suggests that it doesn’t increase over different iterations, and therefore R(t)/T is an O(1) function and therefore the above function is bounded by both sides to converge to V*.</a:t>
            </a:r>
            <a:endParaRPr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1" name="Google Shape;33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74250" y="1929725"/>
            <a:ext cx="3133725" cy="31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59463" y="3943350"/>
            <a:ext cx="5514975" cy="3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51375" y="2521750"/>
            <a:ext cx="4074303" cy="91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24500" y="2831163"/>
            <a:ext cx="3038475" cy="29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774</Words>
  <Application>Microsoft Macintosh PowerPoint</Application>
  <PresentationFormat>On-screen Show (16:9)</PresentationFormat>
  <Paragraphs>78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Montserrat</vt:lpstr>
      <vt:lpstr>Calibri</vt:lpstr>
      <vt:lpstr>Arial</vt:lpstr>
      <vt:lpstr>Lato</vt:lpstr>
      <vt:lpstr>Focus</vt:lpstr>
      <vt:lpstr>Focus</vt:lpstr>
      <vt:lpstr>Study of Generative Adversarial Networks(GANs) Penny Brant, Nathan Sun</vt:lpstr>
      <vt:lpstr>Why GANs?</vt:lpstr>
      <vt:lpstr>Background</vt:lpstr>
      <vt:lpstr>Our Final Project</vt:lpstr>
      <vt:lpstr>Lit Review </vt:lpstr>
      <vt:lpstr>Zero Sum Min-Max Game</vt:lpstr>
      <vt:lpstr>Wasserstein Distance</vt:lpstr>
      <vt:lpstr>GAN Convergence</vt:lpstr>
      <vt:lpstr>No Regret Algorithm</vt:lpstr>
      <vt:lpstr>Implementations</vt:lpstr>
      <vt:lpstr>Our First Step: GAN</vt:lpstr>
      <vt:lpstr>WGAN</vt:lpstr>
      <vt:lpstr>How to Train Your DRAGAN</vt:lpstr>
      <vt:lpstr>Thanks For Watching!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Study of Generative Adversarial Networks(GANs) Penny Brant, Nathan Sun</dc:title>
  <cp:lastModifiedBy>Brant, Penny E.</cp:lastModifiedBy>
  <cp:revision>2</cp:revision>
  <dcterms:modified xsi:type="dcterms:W3CDTF">2019-10-12T19:21:34Z</dcterms:modified>
</cp:coreProperties>
</file>